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152400" marL="0">
              <a:buSzPct val="100000"/>
              <a:buFont typeface="Trebuchet MS"/>
              <a:buNone/>
              <a:defRPr sz="2400"/>
            </a:lvl1pPr>
            <a:lvl2pPr algn="ctr" rtl="0" indent="152400" marL="0">
              <a:buSzPct val="100000"/>
              <a:buFont typeface="Trebuchet MS"/>
              <a:buNone/>
              <a:defRPr sz="2400"/>
            </a:lvl2pPr>
            <a:lvl3pPr algn="ctr" rtl="0" indent="152400" marL="0">
              <a:buSzPct val="100000"/>
              <a:buFont typeface="Trebuchet MS"/>
              <a:buNone/>
              <a:defRPr sz="2400"/>
            </a:lvl3pPr>
            <a:lvl4pPr algn="ctr" rtl="0" indent="152400" marL="0">
              <a:buSzPct val="100000"/>
              <a:buFont typeface="Trebuchet MS"/>
              <a:buNone/>
              <a:defRPr sz="2400"/>
            </a:lvl4pPr>
            <a:lvl5pPr algn="ctr" rtl="0" indent="152400" marL="0">
              <a:buSzPct val="100000"/>
              <a:buFont typeface="Trebuchet MS"/>
              <a:buNone/>
              <a:defRPr sz="2400"/>
            </a:lvl5pPr>
            <a:lvl6pPr algn="ctr" rtl="0" indent="152400" marL="0">
              <a:buSzPct val="100000"/>
              <a:buFont typeface="Trebuchet MS"/>
              <a:buNone/>
              <a:defRPr sz="2400"/>
            </a:lvl6pPr>
            <a:lvl7pPr algn="ctr" rtl="0" indent="152400" marL="0">
              <a:buSzPct val="100000"/>
              <a:buFont typeface="Trebuchet MS"/>
              <a:buNone/>
              <a:defRPr sz="2400"/>
            </a:lvl7pPr>
            <a:lvl8pPr algn="ctr" rtl="0" indent="152400" marL="0">
              <a:buSzPct val="100000"/>
              <a:buFont typeface="Trebuchet MS"/>
              <a:buNone/>
              <a:defRPr sz="2400"/>
            </a:lvl8pPr>
            <a:lvl9pPr algn="ctr" rtl="0" indent="152400" mar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2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435455" x="953565"/>
            <a:ext cy="14700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4170461" x="1576375"/>
            <a:ext cy="732600" cx="5805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Presented by </a:t>
            </a:r>
          </a:p>
          <a:p>
            <a:pPr algn="ctr" rtl="0" lvl="0">
              <a:buNone/>
            </a:pPr>
            <a:r>
              <a:rPr sz="3000" lang="en"/>
              <a:t>Shantel Silva Chris Ciampa &amp; Austin Solimine</a:t>
            </a:r>
          </a:p>
          <a:p>
            <a:pPr algn="ctr">
              <a:buNone/>
            </a:pPr>
            <a:r>
              <a:rPr sz="3000" lang="en"/>
              <a:t>on behalf of Peabody DECA</a:t>
            </a:r>
          </a:p>
        </p:txBody>
      </p:sp>
      <p:sp>
        <p:nvSpPr>
          <p:cNvPr id="43" name="Shape 43"/>
          <p:cNvSpPr/>
          <p:nvPr/>
        </p:nvSpPr>
        <p:spPr>
          <a:xfrm>
            <a:off y="208775" x="492100"/>
            <a:ext cy="3878675" cx="8159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1945500" x="3416300"/>
            <a:ext cy="4912500" cx="5270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 </a:t>
            </a:r>
            <a:r>
              <a:rPr sz="2600" lang="en"/>
              <a:t>Founded by CEO Kristen Brown</a:t>
            </a:r>
          </a:p>
          <a:p>
            <a:r>
              <a:t/>
            </a:r>
          </a:p>
          <a:p>
            <a:pPr rtl="0" lvl="0">
              <a:buNone/>
            </a:pPr>
            <a:r>
              <a:rPr sz="2600" lang="en"/>
              <a:t>Created a program to incentivize consumers to reduce single bag use while shopping.</a:t>
            </a:r>
          </a:p>
          <a:p>
            <a:r>
              <a:t/>
            </a:r>
          </a:p>
          <a:p>
            <a:pPr>
              <a:buNone/>
            </a:pPr>
            <a:r>
              <a:rPr sz="2600" lang="en"/>
              <a:t>This goal consists of a kit of bags made from post-consumer waste. This is a mission to change consumer behavior for the betterment of society. </a:t>
            </a: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-12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My Eco ~ Start Counting Change</a:t>
            </a:r>
          </a:p>
        </p:txBody>
      </p:sp>
      <p:sp>
        <p:nvSpPr>
          <p:cNvPr id="50" name="Shape 50"/>
          <p:cNvSpPr/>
          <p:nvPr/>
        </p:nvSpPr>
        <p:spPr>
          <a:xfrm>
            <a:off y="2286000" x="457200"/>
            <a:ext cy="2286000" cx="29590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1209240" x="9144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600" lang="en"/>
              <a:t>
</a:t>
            </a:r>
            <a:r>
              <a:rPr sz="3600" lang="en">
                <a:latin typeface="Droid Serif"/>
                <a:ea typeface="Droid Serif"/>
                <a:cs typeface="Droid Serif"/>
                <a:sym typeface="Droid Serif"/>
              </a:rPr>
              <a:t>To decrease the use of single-use bags, My ECO wants to partner with schools across the country in a way that also would greatly benefit Peabody Public Schools. </a:t>
            </a:r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y="-12" x="9144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Mission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PVMHS registers as a non-profit organization bank account.</a:t>
            </a:r>
          </a:p>
          <a:p>
            <a:pPr rtl="0" lvl="0">
              <a:buNone/>
            </a:pPr>
            <a:r>
              <a:rPr lang="en"/>
              <a:t>2. We are given a QR code.</a:t>
            </a:r>
          </a:p>
          <a:p>
            <a:pPr rtl="0" lvl="0">
              <a:buNone/>
            </a:pPr>
            <a:r>
              <a:rPr lang="en"/>
              <a:t>3. Shoppers that download the My Eco app click their charity (PVMHS)</a:t>
            </a:r>
          </a:p>
          <a:p>
            <a:pPr rtl="0" lvl="0">
              <a:buNone/>
            </a:pPr>
            <a:r>
              <a:rPr lang="en"/>
              <a:t>4. If they shop with ANY reusable bag, and shop @ a participating store (Shaws), the QR code is scanned at the register.</a:t>
            </a:r>
          </a:p>
          <a:p>
            <a:pPr>
              <a:buNone/>
            </a:pPr>
            <a:r>
              <a:rPr lang="en"/>
              <a:t>5. For every scan, PVMHS counts change($)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242512" x="84265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38761D"/>
                </a:solidFill>
              </a:rPr>
              <a:t>Start Counting Change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As Peabody DECA all funds immediately come to our non-profit account. However, as a way to gain support:</a:t>
            </a:r>
          </a:p>
          <a:p>
            <a:pPr rtl="0" lvl="0">
              <a:buNone/>
            </a:pPr>
            <a:r>
              <a:rPr lang="en"/>
              <a:t>- We can host a competition between all the school systems and the My ECO account gives us the opportunity to allocate funds and track their progress.</a:t>
            </a:r>
          </a:p>
          <a:p>
            <a:pPr rtl="0" lvl="0">
              <a:buNone/>
            </a:pPr>
            <a:r>
              <a:rPr lang="en"/>
              <a:t>- My Eco uses a behavioral neuroscientist to email our consumers.</a:t>
            </a: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97962" x="778425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38761D"/>
                </a:solidFill>
              </a:rPr>
              <a:t>There’s More to it.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Set up a table and presence at Shaws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2. Get meetings with the help of Kristen Brown with representatives of stores like Hannaford, Whole Foods, Stop and Shop, and Market Basket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3. Meet with the PTOs and principals of the other schools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y="97962" x="9144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38761D"/>
                </a:solidFill>
              </a:rPr>
              <a:t>Our Strategies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Bags are $25</a:t>
            </a:r>
          </a:p>
          <a:p>
            <a:pPr rtl="0" lvl="0">
              <a:buNone/>
            </a:pPr>
            <a:r>
              <a:rPr lang="en"/>
              <a:t>PVMHS receives $7</a:t>
            </a:r>
          </a:p>
          <a:p>
            <a:pPr rtl="0" lvl="0">
              <a:buNone/>
            </a:pPr>
            <a:r>
              <a:rPr lang="en"/>
              <a:t>Every $100 a shopper spends, net $0.40</a:t>
            </a:r>
          </a:p>
          <a:p>
            <a:pPr>
              <a:buNone/>
            </a:pPr>
            <a:r>
              <a:rPr lang="en"/>
              <a:t>Every $1000, net $4.00</a:t>
            </a: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178262" x="649925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38761D"/>
                </a:solidFill>
              </a:rPr>
              <a:t>Money Breakdown</a:t>
            </a:r>
          </a:p>
        </p:txBody>
      </p:sp>
      <p:sp>
        <p:nvSpPr>
          <p:cNvPr id="81" name="Shape 81"/>
          <p:cNvSpPr/>
          <p:nvPr/>
        </p:nvSpPr>
        <p:spPr>
          <a:xfrm>
            <a:off y="3926700" x="1100000"/>
            <a:ext cy="2501900" cx="6286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Waste = issue for Peabody and surrounding communities</a:t>
            </a:r>
          </a:p>
          <a:p>
            <a:pPr rtl="0" lvl="0" indent="-4318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By spreading the use of reusable bags, we can cut down and reduce the amount of garbage        Cut down hauling and recycling costs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38761D"/>
                </a:solidFill>
              </a:rPr>
              <a:t>Waste Management 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y="3934925" x="4641600"/>
            <a:ext cy="0" cx="7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1828800">
              <a:buNone/>
            </a:pPr>
            <a:r>
              <a:rPr sz="6000" lang="en">
                <a:solidFill>
                  <a:srgbClr val="38761D"/>
                </a:solidFill>
              </a:rPr>
              <a:t>Thank you </a:t>
            </a:r>
          </a:p>
          <a:p>
            <a:pPr rtl="0" lvl="0" indent="457200" marL="2743200">
              <a:buNone/>
            </a:pPr>
            <a:r>
              <a:rPr sz="6000" lang="en">
                <a:solidFill>
                  <a:srgbClr val="38761D"/>
                </a:solidFill>
              </a:rPr>
              <a:t>for </a:t>
            </a:r>
          </a:p>
          <a:p>
            <a:pPr indent="457200" marL="1828800">
              <a:buNone/>
            </a:pPr>
            <a:r>
              <a:rPr sz="6000" lang="en">
                <a:solidFill>
                  <a:srgbClr val="38761D"/>
                </a:solidFill>
              </a:rPr>
              <a:t>listening.</a:t>
            </a:r>
          </a:p>
        </p:txBody>
      </p:sp>
      <p:sp>
        <p:nvSpPr>
          <p:cNvPr id="94" name="Shape 94"/>
          <p:cNvSpPr/>
          <p:nvPr/>
        </p:nvSpPr>
        <p:spPr>
          <a:xfrm>
            <a:off y="4524325" x="1039275"/>
            <a:ext cy="2076699" cx="70654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